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Medium" panose="00000600000000000000" pitchFamily="2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  <p:embeddedFont>
      <p:font typeface="Open Sans Light" panose="020B0306030504020204" pitchFamily="34" charset="0"/>
      <p:regular r:id="rId29"/>
    </p:embeddedFont>
    <p:embeddedFont>
      <p:font typeface="Open Sauc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Open Sauce Heavy" panose="020B0604020202020204" charset="0"/>
      <p:regular r:id="rId32"/>
    </p:embeddedFont>
    <p:embeddedFont>
      <p:font typeface="Open Sauce Semi-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9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.svg"/><Relationship Id="rId10" Type="http://schemas.openxmlformats.org/officeDocument/2006/relationships/image" Target="../media/image19.gif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82472">
            <a:off x="7894193" y="9248903"/>
            <a:ext cx="2499614" cy="2365260"/>
          </a:xfrm>
          <a:custGeom>
            <a:avLst/>
            <a:gdLst/>
            <a:ahLst/>
            <a:cxnLst/>
            <a:rect l="l" t="t" r="r" b="b"/>
            <a:pathLst>
              <a:path w="2499614" h="2365260">
                <a:moveTo>
                  <a:pt x="0" y="0"/>
                </a:moveTo>
                <a:lnTo>
                  <a:pt x="2499614" y="0"/>
                </a:lnTo>
                <a:lnTo>
                  <a:pt x="2499614" y="2365260"/>
                </a:lnTo>
                <a:lnTo>
                  <a:pt x="0" y="2365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96931" y="4407207"/>
            <a:ext cx="2437479" cy="2322253"/>
          </a:xfrm>
          <a:custGeom>
            <a:avLst/>
            <a:gdLst/>
            <a:ahLst/>
            <a:cxnLst/>
            <a:rect l="l" t="t" r="r" b="b"/>
            <a:pathLst>
              <a:path w="2437479" h="2322253">
                <a:moveTo>
                  <a:pt x="0" y="0"/>
                </a:moveTo>
                <a:lnTo>
                  <a:pt x="2437478" y="0"/>
                </a:lnTo>
                <a:lnTo>
                  <a:pt x="2437478" y="2322253"/>
                </a:lnTo>
                <a:lnTo>
                  <a:pt x="0" y="232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93061" y="4407207"/>
            <a:ext cx="2437479" cy="2322253"/>
          </a:xfrm>
          <a:custGeom>
            <a:avLst/>
            <a:gdLst/>
            <a:ahLst/>
            <a:cxnLst/>
            <a:rect l="l" t="t" r="r" b="b"/>
            <a:pathLst>
              <a:path w="2437479" h="2322253">
                <a:moveTo>
                  <a:pt x="0" y="0"/>
                </a:moveTo>
                <a:lnTo>
                  <a:pt x="2437478" y="0"/>
                </a:lnTo>
                <a:lnTo>
                  <a:pt x="2437478" y="2322253"/>
                </a:lnTo>
                <a:lnTo>
                  <a:pt x="0" y="232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212" t="937" b="2387"/>
          <a:stretch>
            <a:fillRect/>
          </a:stretch>
        </p:blipFill>
        <p:spPr>
          <a:xfrm>
            <a:off x="-520391" y="-148200"/>
            <a:ext cx="19226190" cy="10583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10156668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879022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89191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4618971" y="5970300"/>
            <a:ext cx="3786215" cy="3105547"/>
          </a:xfrm>
          <a:custGeom>
            <a:avLst/>
            <a:gdLst/>
            <a:ahLst/>
            <a:cxnLst/>
            <a:rect l="l" t="t" r="r" b="b"/>
            <a:pathLst>
              <a:path w="3786215" h="3105547">
                <a:moveTo>
                  <a:pt x="0" y="0"/>
                </a:moveTo>
                <a:lnTo>
                  <a:pt x="3786215" y="0"/>
                </a:lnTo>
                <a:lnTo>
                  <a:pt x="3786215" y="3105547"/>
                </a:lnTo>
                <a:lnTo>
                  <a:pt x="0" y="310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43271" y="4177158"/>
            <a:ext cx="6668208" cy="3997727"/>
          </a:xfrm>
          <a:custGeom>
            <a:avLst/>
            <a:gdLst/>
            <a:ahLst/>
            <a:cxnLst/>
            <a:rect l="l" t="t" r="r" b="b"/>
            <a:pathLst>
              <a:path w="6668208" h="3997727">
                <a:moveTo>
                  <a:pt x="0" y="0"/>
                </a:moveTo>
                <a:lnTo>
                  <a:pt x="6668208" y="0"/>
                </a:lnTo>
                <a:lnTo>
                  <a:pt x="6668208" y="3997727"/>
                </a:lnTo>
                <a:lnTo>
                  <a:pt x="0" y="3997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0108" y="3254886"/>
            <a:ext cx="8506464" cy="181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dp.segment,  </a:t>
            </a: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(fs.product_code)) </a:t>
            </a: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product_count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dp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fs   </a:t>
            </a: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dp.product_code = fs.product_code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segment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 BY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product_count </a:t>
            </a:r>
            <a:r>
              <a:rPr lang="en-US" sz="18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 </a:t>
            </a: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  <a:p>
            <a:pPr algn="l">
              <a:lnSpc>
                <a:spcPts val="2044"/>
              </a:lnSpc>
            </a:pPr>
            <a:endParaRPr lang="en-US" sz="18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5473" y="665822"/>
            <a:ext cx="1685990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3. Provide a report with all the unique product counts for each segment and sort them in descending order of                          product counts ? The final output contains 2 fields  segment , product_count 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2233" y="2424137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8971" y="5302260"/>
            <a:ext cx="1341064" cy="47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9911627" y="3353520"/>
            <a:ext cx="8055786" cy="4269168"/>
          </a:xfrm>
          <a:custGeom>
            <a:avLst/>
            <a:gdLst/>
            <a:ahLst/>
            <a:cxnLst/>
            <a:rect l="l" t="t" r="r" b="b"/>
            <a:pathLst>
              <a:path w="8055786" h="4269168">
                <a:moveTo>
                  <a:pt x="0" y="0"/>
                </a:moveTo>
                <a:lnTo>
                  <a:pt x="8055786" y="0"/>
                </a:lnTo>
                <a:lnTo>
                  <a:pt x="8055786" y="4269168"/>
                </a:lnTo>
                <a:lnTo>
                  <a:pt x="0" y="426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2" r="-110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731526" y="6386682"/>
            <a:ext cx="4960892" cy="1060293"/>
            <a:chOff x="0" y="0"/>
            <a:chExt cx="1306572" cy="2792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6572" cy="279254"/>
            </a:xfrm>
            <a:custGeom>
              <a:avLst/>
              <a:gdLst/>
              <a:ahLst/>
              <a:cxnLst/>
              <a:rect l="l" t="t" r="r" b="b"/>
              <a:pathLst>
                <a:path w="1306572" h="279254">
                  <a:moveTo>
                    <a:pt x="53060" y="0"/>
                  </a:moveTo>
                  <a:lnTo>
                    <a:pt x="1253512" y="0"/>
                  </a:lnTo>
                  <a:cubicBezTo>
                    <a:pt x="1267585" y="0"/>
                    <a:pt x="1281081" y="5590"/>
                    <a:pt x="1291031" y="15541"/>
                  </a:cubicBezTo>
                  <a:cubicBezTo>
                    <a:pt x="1300982" y="25492"/>
                    <a:pt x="1306572" y="38988"/>
                    <a:pt x="1306572" y="53060"/>
                  </a:cubicBezTo>
                  <a:lnTo>
                    <a:pt x="1306572" y="226194"/>
                  </a:lnTo>
                  <a:cubicBezTo>
                    <a:pt x="1306572" y="240266"/>
                    <a:pt x="1300982" y="253762"/>
                    <a:pt x="1291031" y="263713"/>
                  </a:cubicBezTo>
                  <a:cubicBezTo>
                    <a:pt x="1281081" y="273664"/>
                    <a:pt x="1267585" y="279254"/>
                    <a:pt x="1253512" y="279254"/>
                  </a:cubicBezTo>
                  <a:lnTo>
                    <a:pt x="53060" y="279254"/>
                  </a:lnTo>
                  <a:cubicBezTo>
                    <a:pt x="38988" y="279254"/>
                    <a:pt x="25492" y="273664"/>
                    <a:pt x="15541" y="263713"/>
                  </a:cubicBezTo>
                  <a:cubicBezTo>
                    <a:pt x="5590" y="253762"/>
                    <a:pt x="0" y="240266"/>
                    <a:pt x="0" y="226194"/>
                  </a:cubicBezTo>
                  <a:lnTo>
                    <a:pt x="0" y="53060"/>
                  </a:lnTo>
                  <a:cubicBezTo>
                    <a:pt x="0" y="38988"/>
                    <a:pt x="5590" y="25492"/>
                    <a:pt x="15541" y="15541"/>
                  </a:cubicBezTo>
                  <a:cubicBezTo>
                    <a:pt x="25492" y="5590"/>
                    <a:pt x="38988" y="0"/>
                    <a:pt x="53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06572" cy="307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96103" y="2660711"/>
            <a:ext cx="7579736" cy="514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(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dp.segment,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(fs.product_code))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  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product_count_2020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dp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fs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(product_code)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fs.fiscal_year =  2020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dp.segment))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cte2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(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dp.segment,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COUNT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(fs.product_code))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product_count_2021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dp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fs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(product_code)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fs.fiscal_year= 2021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dp.segment)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*,  (product_count_2021 - product_count_2020)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CTE2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(segment)</a:t>
            </a:r>
          </a:p>
          <a:p>
            <a:pPr algn="l">
              <a:lnSpc>
                <a:spcPts val="2064"/>
              </a:lnSpc>
            </a:pP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difference </a:t>
            </a:r>
            <a:r>
              <a:rPr lang="en-US" sz="1474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 </a:t>
            </a:r>
            <a:r>
              <a:rPr lang="en-US" sz="14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3207" y="703922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Follow-up: Which segment had the most increase in unique products in 2021 vs 2020? The final output contains these fields, segment product_count_2020,  product_count_2021,  difference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41503" y="2032960"/>
            <a:ext cx="1177851" cy="46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7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52040" y="2037980"/>
            <a:ext cx="1314152" cy="46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407223" y="2948012"/>
            <a:ext cx="7029212" cy="1457501"/>
          </a:xfrm>
          <a:custGeom>
            <a:avLst/>
            <a:gdLst/>
            <a:ahLst/>
            <a:cxnLst/>
            <a:rect l="l" t="t" r="r" b="b"/>
            <a:pathLst>
              <a:path w="7029212" h="1457501">
                <a:moveTo>
                  <a:pt x="0" y="0"/>
                </a:moveTo>
                <a:lnTo>
                  <a:pt x="7029212" y="0"/>
                </a:lnTo>
                <a:lnTo>
                  <a:pt x="7029212" y="1457500"/>
                </a:lnTo>
                <a:lnTo>
                  <a:pt x="0" y="145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07223" y="4721250"/>
            <a:ext cx="7029212" cy="4892813"/>
          </a:xfrm>
          <a:custGeom>
            <a:avLst/>
            <a:gdLst/>
            <a:ahLst/>
            <a:cxnLst/>
            <a:rect l="l" t="t" r="r" b="b"/>
            <a:pathLst>
              <a:path w="7029212" h="4892813">
                <a:moveTo>
                  <a:pt x="0" y="0"/>
                </a:moveTo>
                <a:lnTo>
                  <a:pt x="7029212" y="0"/>
                </a:lnTo>
                <a:lnTo>
                  <a:pt x="7029212" y="4892813"/>
                </a:lnTo>
                <a:lnTo>
                  <a:pt x="0" y="489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57" b="-185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1115" y="3024499"/>
            <a:ext cx="9506108" cy="548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p.product_code,p.product,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(m.manufacturing_cost,2)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manufacturing_cost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p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fact_manufacturing_cost m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(product_code)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m.manufacturing_cost = (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MAX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(manufacturing_cost)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fact_manufacturing_cost)</a:t>
            </a: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UNION ALL</a:t>
            </a: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EDBA2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p.product_code, p.product,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(m.manufacturing_cost,2)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manufacturing_cost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p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fact_manufacturing_cost m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(product_code)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m.manufacturing_cost = (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MIN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(manufacturing_cost)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fact_manufacturing_cost)</a:t>
            </a: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6532" y="756578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5. Get the products that have the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</a:t>
            </a:r>
            <a:r>
              <a:rPr lang="en-US" sz="24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lowest 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manufacturing costs. The final output should contain these fields, product code , product , manufacturing cost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5831" y="2026746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24415" y="2062187"/>
            <a:ext cx="14284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503081" y="3366193"/>
            <a:ext cx="5323101" cy="2216702"/>
          </a:xfrm>
          <a:custGeom>
            <a:avLst/>
            <a:gdLst/>
            <a:ahLst/>
            <a:cxnLst/>
            <a:rect l="l" t="t" r="r" b="b"/>
            <a:pathLst>
              <a:path w="5323101" h="2216702">
                <a:moveTo>
                  <a:pt x="0" y="0"/>
                </a:moveTo>
                <a:lnTo>
                  <a:pt x="5323101" y="0"/>
                </a:lnTo>
                <a:lnTo>
                  <a:pt x="5323101" y="2216702"/>
                </a:lnTo>
                <a:lnTo>
                  <a:pt x="0" y="2216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503081" y="5817358"/>
            <a:ext cx="5323101" cy="3735749"/>
          </a:xfrm>
          <a:custGeom>
            <a:avLst/>
            <a:gdLst/>
            <a:ahLst/>
            <a:cxnLst/>
            <a:rect l="l" t="t" r="r" b="b"/>
            <a:pathLst>
              <a:path w="5323101" h="3735749">
                <a:moveTo>
                  <a:pt x="0" y="0"/>
                </a:moveTo>
                <a:lnTo>
                  <a:pt x="5323101" y="0"/>
                </a:lnTo>
                <a:lnTo>
                  <a:pt x="5323101" y="3735749"/>
                </a:lnTo>
                <a:lnTo>
                  <a:pt x="0" y="3735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42950" y="3815575"/>
            <a:ext cx="9506108" cy="28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c.customer_code, c.customer,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AVG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(p.pre_invoice_discount_pct)*100, 2), "%")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avrage_discount_percentage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dim_customer c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fact_pre_invoice_deductions p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(customer_code)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P.fiscal_year = 2021 AND c.market = "India"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c.customer_code, c.customer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ROUND(AVG(p.pre_invoice_discount_pct)*100, 2) </a:t>
            </a:r>
            <a:r>
              <a:rPr lang="en-US" sz="184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 LIMIT </a:t>
            </a:r>
            <a:r>
              <a:rPr lang="en-US" sz="184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32" y="756578"/>
            <a:ext cx="1685990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# 6. Generate a report which contains the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top 5 customers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who received an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high pre invoice discount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percentage for the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fiscal year 2021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in the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Indian  market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The final output contains these fields,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code ,customer, average discount percentage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25261" y="2345675"/>
            <a:ext cx="158680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56978" y="2328887"/>
            <a:ext cx="1815308" cy="69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</a:pPr>
            <a:r>
              <a:rPr lang="en-US" sz="4068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2129259" y="3701726"/>
            <a:ext cx="2624648" cy="5921863"/>
          </a:xfrm>
          <a:custGeom>
            <a:avLst/>
            <a:gdLst/>
            <a:ahLst/>
            <a:cxnLst/>
            <a:rect l="l" t="t" r="r" b="b"/>
            <a:pathLst>
              <a:path w="2624648" h="5921863">
                <a:moveTo>
                  <a:pt x="0" y="0"/>
                </a:moveTo>
                <a:lnTo>
                  <a:pt x="2624649" y="0"/>
                </a:lnTo>
                <a:lnTo>
                  <a:pt x="2624649" y="5921862"/>
                </a:lnTo>
                <a:lnTo>
                  <a:pt x="0" y="592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6532" y="3577912"/>
            <a:ext cx="8663590" cy="382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 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s.*, g.gross_price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s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fact_gross_price g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s.product_code = g.product_code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s.fiscal_year = g.fiscal_year)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CONCAT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MONTHNAME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(ct.date),' ' ,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(ct.date))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month, ct.fiscal_year,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("$ ",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(ct.sold_quantity*ct.gross_price)/1000000,2)) gross_sales_amount_mln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ct </a:t>
            </a: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dim_customer c 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(customer_code)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c.customer = "Atliq Exclusive"</a:t>
            </a:r>
          </a:p>
          <a:p>
            <a:pPr algn="l">
              <a:lnSpc>
                <a:spcPts val="2360"/>
              </a:lnSpc>
            </a:pPr>
            <a:r>
              <a:rPr lang="en-US" sz="1685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685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month, s.fiscal_year 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6532" y="756578"/>
            <a:ext cx="16859904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7. Get the complete report of the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Gross sales amount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customer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“Atliq Exclusive” 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month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This analysis helps to get an idea of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and high-performing months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take strategic decisions.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final report contains these columns: </a:t>
            </a:r>
            <a:r>
              <a:rPr lang="en-US" sz="24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Month, Year, Gross sales Amount 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EDBA2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7563" y="2827608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27357" y="2860303"/>
            <a:ext cx="14284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107808" y="2064373"/>
            <a:ext cx="15151492" cy="6285871"/>
          </a:xfrm>
          <a:custGeom>
            <a:avLst/>
            <a:gdLst/>
            <a:ahLst/>
            <a:cxnLst/>
            <a:rect l="l" t="t" r="r" b="b"/>
            <a:pathLst>
              <a:path w="15151492" h="6285871">
                <a:moveTo>
                  <a:pt x="0" y="0"/>
                </a:moveTo>
                <a:lnTo>
                  <a:pt x="15151492" y="0"/>
                </a:lnTo>
                <a:lnTo>
                  <a:pt x="15151492" y="6285870"/>
                </a:lnTo>
                <a:lnTo>
                  <a:pt x="0" y="628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64450" y="1403973"/>
            <a:ext cx="105591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trend chart of each month for fiscal year 2020 - 2021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047984" y="2738606"/>
            <a:ext cx="5103266" cy="3048985"/>
          </a:xfrm>
          <a:custGeom>
            <a:avLst/>
            <a:gdLst/>
            <a:ahLst/>
            <a:cxnLst/>
            <a:rect l="l" t="t" r="r" b="b"/>
            <a:pathLst>
              <a:path w="5103266" h="3048985">
                <a:moveTo>
                  <a:pt x="0" y="0"/>
                </a:moveTo>
                <a:lnTo>
                  <a:pt x="5103266" y="0"/>
                </a:lnTo>
                <a:lnTo>
                  <a:pt x="5103266" y="3048985"/>
                </a:lnTo>
                <a:lnTo>
                  <a:pt x="0" y="304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29977" y="6087691"/>
            <a:ext cx="7662441" cy="3699614"/>
          </a:xfrm>
          <a:custGeom>
            <a:avLst/>
            <a:gdLst/>
            <a:ahLst/>
            <a:cxnLst/>
            <a:rect l="l" t="t" r="r" b="b"/>
            <a:pathLst>
              <a:path w="7662441" h="3699614">
                <a:moveTo>
                  <a:pt x="0" y="0"/>
                </a:moveTo>
                <a:lnTo>
                  <a:pt x="7662441" y="0"/>
                </a:lnTo>
                <a:lnTo>
                  <a:pt x="7662441" y="3699613"/>
                </a:lnTo>
                <a:lnTo>
                  <a:pt x="0" y="369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05107" y="2745732"/>
            <a:ext cx="8801106" cy="516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month(date)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month,sold_quantity 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fiscal_year = "2020"</a:t>
            </a: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(9,10,11)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"Q1"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(12,1,2)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"Q2"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(3,14,5)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"Q3"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ELSE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("Q4")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AS quarter, 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(sold_quantity) AS total_sold_quantiy</a:t>
            </a:r>
          </a:p>
          <a:p>
            <a:pPr algn="l">
              <a:lnSpc>
                <a:spcPts val="2589"/>
              </a:lnSpc>
            </a:pPr>
            <a:endParaRPr lang="en-US" sz="1849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quarter</a:t>
            </a:r>
          </a:p>
          <a:p>
            <a:pPr algn="l">
              <a:lnSpc>
                <a:spcPts val="2589"/>
              </a:lnSpc>
            </a:pP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 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total_sold_quantiy </a:t>
            </a:r>
            <a:r>
              <a:rPr lang="en-US" sz="184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</a:t>
            </a:r>
            <a:r>
              <a:rPr lang="en-US" sz="184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32" y="756578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# 8. In which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quarter of 2020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got the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maximum total sold quantity 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 The final output contains these fields sorted by the total sold quantity . </a:t>
            </a:r>
            <a:r>
              <a:rPr lang="en-US" sz="2400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Quarter, total sold quantity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1833587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71164" y="1890737"/>
            <a:ext cx="14284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008594" y="3072206"/>
            <a:ext cx="7832501" cy="2009385"/>
          </a:xfrm>
          <a:custGeom>
            <a:avLst/>
            <a:gdLst/>
            <a:ahLst/>
            <a:cxnLst/>
            <a:rect l="l" t="t" r="r" b="b"/>
            <a:pathLst>
              <a:path w="7832501" h="2009385">
                <a:moveTo>
                  <a:pt x="0" y="0"/>
                </a:moveTo>
                <a:lnTo>
                  <a:pt x="7832501" y="0"/>
                </a:lnTo>
                <a:lnTo>
                  <a:pt x="7832501" y="2009385"/>
                </a:lnTo>
                <a:lnTo>
                  <a:pt x="0" y="200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06177" y="5309453"/>
            <a:ext cx="7734919" cy="4115638"/>
          </a:xfrm>
          <a:custGeom>
            <a:avLst/>
            <a:gdLst/>
            <a:ahLst/>
            <a:cxnLst/>
            <a:rect l="l" t="t" r="r" b="b"/>
            <a:pathLst>
              <a:path w="7734919" h="4115638">
                <a:moveTo>
                  <a:pt x="0" y="0"/>
                </a:moveTo>
                <a:lnTo>
                  <a:pt x="7734918" y="0"/>
                </a:lnTo>
                <a:lnTo>
                  <a:pt x="7734918" y="4115639"/>
                </a:lnTo>
                <a:lnTo>
                  <a:pt x="0" y="411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3850" y="3034106"/>
            <a:ext cx="9014616" cy="53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1C0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c.channel,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(g.gross_price * s.sold_quantity)/1000000,2) as gross_sales_mln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s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fact_gross_price g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s.product_code = g.product_code AND s.fiscal_year = g.fiscal_year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JOIN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dim_customer c 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s.customer_code = c.customer_code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s.fiscal_year = 2021 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channel,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gross_sales_mln,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((gross_sales_mln/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(gross_sales_mln)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())*100,2),'%') </a:t>
            </a: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percentage_contribution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cte1;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3207" y="756578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9. Which channel helped to bring more gross sales in the fiscal year 2021 and the percentage of contribution? The final output contains these fields, channel, gross sales Million, percentage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650" y="1900262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69509" y="2119337"/>
            <a:ext cx="14284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593217" y="3009365"/>
            <a:ext cx="0" cy="673031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315571" y="2405087"/>
            <a:ext cx="520535" cy="590838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8467" y="9318644"/>
            <a:ext cx="520535" cy="590838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9859917" y="3233762"/>
            <a:ext cx="8067865" cy="3700156"/>
          </a:xfrm>
          <a:custGeom>
            <a:avLst/>
            <a:gdLst/>
            <a:ahLst/>
            <a:cxnLst/>
            <a:rect l="l" t="t" r="r" b="b"/>
            <a:pathLst>
              <a:path w="8067865" h="3700156">
                <a:moveTo>
                  <a:pt x="0" y="0"/>
                </a:moveTo>
                <a:lnTo>
                  <a:pt x="8067865" y="0"/>
                </a:lnTo>
                <a:lnTo>
                  <a:pt x="8067865" y="3700155"/>
                </a:lnTo>
                <a:lnTo>
                  <a:pt x="0" y="3700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3850" y="3034106"/>
            <a:ext cx="9014616" cy="53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p.division,p.product_code, p.product,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(sold_quantity)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total_sold_quantity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 p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INNER JOIN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 s 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p.product_code = s.product_code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fiscal_year = 2021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BY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p.division,p.product_code, p.product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,</a:t>
            </a:r>
          </a:p>
          <a:p>
            <a:pPr algn="l">
              <a:lnSpc>
                <a:spcPts val="2652"/>
              </a:lnSpc>
            </a:pPr>
            <a:endParaRPr lang="en-US" sz="1894">
              <a:solidFill>
                <a:srgbClr val="FAFAF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cte2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*,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RANK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()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PARTITION BY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division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total_sold_quantity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rank_order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cte1)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cte2 </a:t>
            </a:r>
          </a:p>
          <a:p>
            <a:pPr algn="l">
              <a:lnSpc>
                <a:spcPts val="2652"/>
              </a:lnSpc>
            </a:pP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894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894">
                <a:solidFill>
                  <a:srgbClr val="FAFA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rank_order &lt;=3;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3207" y="756578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# 10. Get the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3 products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each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division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that have a high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sold quantity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 the fiscal year 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2021</a:t>
            </a: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 The final output contains these fields,</a:t>
            </a:r>
            <a:r>
              <a:rPr lang="en-US" sz="2400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division, product code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2768" y="2119337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69509" y="2119337"/>
            <a:ext cx="14284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37108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826182" y="342510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42768" y="2141462"/>
            <a:ext cx="4250724" cy="3318076"/>
          </a:xfrm>
          <a:custGeom>
            <a:avLst/>
            <a:gdLst/>
            <a:ahLst/>
            <a:cxnLst/>
            <a:rect l="l" t="t" r="r" b="b"/>
            <a:pathLst>
              <a:path w="4250724" h="3318076">
                <a:moveTo>
                  <a:pt x="0" y="0"/>
                </a:moveTo>
                <a:lnTo>
                  <a:pt x="4250725" y="0"/>
                </a:lnTo>
                <a:lnTo>
                  <a:pt x="4250725" y="3318076"/>
                </a:lnTo>
                <a:lnTo>
                  <a:pt x="0" y="3318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81165" y="3837296"/>
            <a:ext cx="4161047" cy="3318076"/>
          </a:xfrm>
          <a:custGeom>
            <a:avLst/>
            <a:gdLst/>
            <a:ahLst/>
            <a:cxnLst/>
            <a:rect l="l" t="t" r="r" b="b"/>
            <a:pathLst>
              <a:path w="4161047" h="3318076">
                <a:moveTo>
                  <a:pt x="0" y="0"/>
                </a:moveTo>
                <a:lnTo>
                  <a:pt x="4161047" y="0"/>
                </a:lnTo>
                <a:lnTo>
                  <a:pt x="4161047" y="3318076"/>
                </a:lnTo>
                <a:lnTo>
                  <a:pt x="0" y="3318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78714" y="5543959"/>
            <a:ext cx="4250724" cy="3429769"/>
          </a:xfrm>
          <a:custGeom>
            <a:avLst/>
            <a:gdLst/>
            <a:ahLst/>
            <a:cxnLst/>
            <a:rect l="l" t="t" r="r" b="b"/>
            <a:pathLst>
              <a:path w="4250724" h="3429769">
                <a:moveTo>
                  <a:pt x="0" y="0"/>
                </a:moveTo>
                <a:lnTo>
                  <a:pt x="4250724" y="0"/>
                </a:lnTo>
                <a:lnTo>
                  <a:pt x="4250724" y="3429769"/>
                </a:lnTo>
                <a:lnTo>
                  <a:pt x="0" y="342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42768" y="1180172"/>
            <a:ext cx="1538341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3 product in each division with high total sold quantity in fiscal year 2021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08528" y="1663070"/>
            <a:ext cx="1270944" cy="604624"/>
          </a:xfrm>
          <a:custGeom>
            <a:avLst/>
            <a:gdLst/>
            <a:ahLst/>
            <a:cxnLst/>
            <a:rect l="l" t="t" r="r" b="b"/>
            <a:pathLst>
              <a:path w="1270944" h="604624">
                <a:moveTo>
                  <a:pt x="0" y="0"/>
                </a:moveTo>
                <a:lnTo>
                  <a:pt x="1270944" y="0"/>
                </a:lnTo>
                <a:lnTo>
                  <a:pt x="1270944" y="604624"/>
                </a:lnTo>
                <a:lnTo>
                  <a:pt x="0" y="60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856034" y="-1422191"/>
            <a:ext cx="4806532" cy="4806532"/>
          </a:xfrm>
          <a:custGeom>
            <a:avLst/>
            <a:gdLst/>
            <a:ahLst/>
            <a:cxnLst/>
            <a:rect l="l" t="t" r="r" b="b"/>
            <a:pathLst>
              <a:path w="4806532" h="4806532">
                <a:moveTo>
                  <a:pt x="0" y="0"/>
                </a:moveTo>
                <a:lnTo>
                  <a:pt x="4806532" y="0"/>
                </a:lnTo>
                <a:lnTo>
                  <a:pt x="4806532" y="4806532"/>
                </a:lnTo>
                <a:lnTo>
                  <a:pt x="0" y="480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-1062719" y="-1422191"/>
            <a:ext cx="4806532" cy="4806532"/>
          </a:xfrm>
          <a:custGeom>
            <a:avLst/>
            <a:gdLst/>
            <a:ahLst/>
            <a:cxnLst/>
            <a:rect l="l" t="t" r="r" b="b"/>
            <a:pathLst>
              <a:path w="4806532" h="4806532">
                <a:moveTo>
                  <a:pt x="4806533" y="0"/>
                </a:moveTo>
                <a:lnTo>
                  <a:pt x="0" y="0"/>
                </a:lnTo>
                <a:lnTo>
                  <a:pt x="0" y="4806532"/>
                </a:lnTo>
                <a:lnTo>
                  <a:pt x="4806533" y="4806532"/>
                </a:lnTo>
                <a:lnTo>
                  <a:pt x="48065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8187890">
            <a:off x="15560506" y="8043695"/>
            <a:ext cx="3397588" cy="3402216"/>
            <a:chOff x="0" y="0"/>
            <a:chExt cx="2354580" cy="2357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id="7" name="Group 7"/>
          <p:cNvGrpSpPr/>
          <p:nvPr/>
        </p:nvGrpSpPr>
        <p:grpSpPr>
          <a:xfrm rot="-8100000">
            <a:off x="-670094" y="8043695"/>
            <a:ext cx="3397588" cy="3402216"/>
            <a:chOff x="0" y="0"/>
            <a:chExt cx="2354580" cy="23577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3310" cy="2357788"/>
            </a:xfrm>
            <a:custGeom>
              <a:avLst/>
              <a:gdLst/>
              <a:ahLst/>
              <a:cxnLst/>
              <a:rect l="l" t="t" r="r" b="b"/>
              <a:pathLst>
                <a:path w="2353310" h="2357788">
                  <a:moveTo>
                    <a:pt x="784860" y="2290478"/>
                  </a:moveTo>
                  <a:cubicBezTo>
                    <a:pt x="905510" y="2331118"/>
                    <a:pt x="1042670" y="2357788"/>
                    <a:pt x="1177290" y="2357788"/>
                  </a:cubicBezTo>
                  <a:cubicBezTo>
                    <a:pt x="1311910" y="2357788"/>
                    <a:pt x="1441450" y="2334928"/>
                    <a:pt x="1560830" y="2294288"/>
                  </a:cubicBezTo>
                  <a:cubicBezTo>
                    <a:pt x="1563370" y="2293018"/>
                    <a:pt x="1565910" y="2293018"/>
                    <a:pt x="1568450" y="2291748"/>
                  </a:cubicBezTo>
                  <a:cubicBezTo>
                    <a:pt x="2016760" y="2129188"/>
                    <a:pt x="2346960" y="1699928"/>
                    <a:pt x="2353310" y="11998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98974"/>
                  </a:lnTo>
                  <a:cubicBezTo>
                    <a:pt x="6350" y="1702468"/>
                    <a:pt x="331470" y="2131728"/>
                    <a:pt x="784860" y="2290478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id="9" name="Freeform 9"/>
          <p:cNvSpPr/>
          <p:nvPr/>
        </p:nvSpPr>
        <p:spPr>
          <a:xfrm rot="2582472">
            <a:off x="7894193" y="9248903"/>
            <a:ext cx="2499614" cy="2365260"/>
          </a:xfrm>
          <a:custGeom>
            <a:avLst/>
            <a:gdLst/>
            <a:ahLst/>
            <a:cxnLst/>
            <a:rect l="l" t="t" r="r" b="b"/>
            <a:pathLst>
              <a:path w="2499614" h="2365260">
                <a:moveTo>
                  <a:pt x="0" y="0"/>
                </a:moveTo>
                <a:lnTo>
                  <a:pt x="2499614" y="0"/>
                </a:lnTo>
                <a:lnTo>
                  <a:pt x="2499614" y="2365260"/>
                </a:lnTo>
                <a:lnTo>
                  <a:pt x="0" y="2365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96931" y="4407207"/>
            <a:ext cx="2437479" cy="2322253"/>
          </a:xfrm>
          <a:custGeom>
            <a:avLst/>
            <a:gdLst/>
            <a:ahLst/>
            <a:cxnLst/>
            <a:rect l="l" t="t" r="r" b="b"/>
            <a:pathLst>
              <a:path w="2437479" h="2322253">
                <a:moveTo>
                  <a:pt x="0" y="0"/>
                </a:moveTo>
                <a:lnTo>
                  <a:pt x="2437478" y="0"/>
                </a:lnTo>
                <a:lnTo>
                  <a:pt x="2437478" y="2322253"/>
                </a:lnTo>
                <a:lnTo>
                  <a:pt x="0" y="2322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93061" y="4407207"/>
            <a:ext cx="2437479" cy="2322253"/>
          </a:xfrm>
          <a:custGeom>
            <a:avLst/>
            <a:gdLst/>
            <a:ahLst/>
            <a:cxnLst/>
            <a:rect l="l" t="t" r="r" b="b"/>
            <a:pathLst>
              <a:path w="2437479" h="2322253">
                <a:moveTo>
                  <a:pt x="0" y="0"/>
                </a:moveTo>
                <a:lnTo>
                  <a:pt x="2437478" y="0"/>
                </a:lnTo>
                <a:lnTo>
                  <a:pt x="2437478" y="2322253"/>
                </a:lnTo>
                <a:lnTo>
                  <a:pt x="0" y="2322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5603686" y="7192986"/>
            <a:ext cx="87950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804808" y="7192986"/>
            <a:ext cx="87950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6188225" y="7045503"/>
            <a:ext cx="294966" cy="29496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781150" y="7045503"/>
            <a:ext cx="294966" cy="29496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AC0D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3743814" y="1744255"/>
            <a:ext cx="2209294" cy="2161965"/>
          </a:xfrm>
          <a:custGeom>
            <a:avLst/>
            <a:gdLst/>
            <a:ahLst/>
            <a:cxnLst/>
            <a:rect l="l" t="t" r="r" b="b"/>
            <a:pathLst>
              <a:path w="2209294" h="2161965">
                <a:moveTo>
                  <a:pt x="0" y="0"/>
                </a:moveTo>
                <a:lnTo>
                  <a:pt x="2209293" y="0"/>
                </a:lnTo>
                <a:lnTo>
                  <a:pt x="2209293" y="2161965"/>
                </a:lnTo>
                <a:lnTo>
                  <a:pt x="0" y="21619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482944" y="8172458"/>
            <a:ext cx="3490245" cy="1803144"/>
          </a:xfrm>
          <a:custGeom>
            <a:avLst/>
            <a:gdLst/>
            <a:ahLst/>
            <a:cxnLst/>
            <a:rect l="l" t="t" r="r" b="b"/>
            <a:pathLst>
              <a:path w="3490245" h="1803144">
                <a:moveTo>
                  <a:pt x="0" y="0"/>
                </a:moveTo>
                <a:lnTo>
                  <a:pt x="3490245" y="0"/>
                </a:lnTo>
                <a:lnTo>
                  <a:pt x="3490245" y="1803144"/>
                </a:lnTo>
                <a:lnTo>
                  <a:pt x="0" y="1803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72219" y="7955561"/>
            <a:ext cx="2086076" cy="2086076"/>
          </a:xfrm>
          <a:custGeom>
            <a:avLst/>
            <a:gdLst/>
            <a:ahLst/>
            <a:cxnLst/>
            <a:rect l="l" t="t" r="r" b="b"/>
            <a:pathLst>
              <a:path w="2086076" h="2086076">
                <a:moveTo>
                  <a:pt x="0" y="0"/>
                </a:moveTo>
                <a:lnTo>
                  <a:pt x="2086075" y="0"/>
                </a:lnTo>
                <a:lnTo>
                  <a:pt x="2086075" y="2086076"/>
                </a:lnTo>
                <a:lnTo>
                  <a:pt x="0" y="2086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15781" y="6953837"/>
            <a:ext cx="4656437" cy="43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544" spc="106">
                <a:solidFill>
                  <a:srgbClr val="FDFDFD"/>
                </a:solidFill>
                <a:latin typeface="Open Sans"/>
                <a:ea typeface="Open Sans"/>
                <a:cs typeface="Open Sans"/>
                <a:sym typeface="Open Sans"/>
              </a:rPr>
              <a:t>presented by Gouhar Ali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19700" y="2534394"/>
            <a:ext cx="8153500" cy="1353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8"/>
              </a:lnSpc>
            </a:pPr>
            <a:r>
              <a:rPr lang="en-US" sz="804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</a:t>
            </a:r>
            <a:r>
              <a:rPr lang="en-US" sz="804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Hardware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84265" y="4025073"/>
            <a:ext cx="11738521" cy="268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01"/>
              </a:lnSpc>
            </a:pPr>
            <a:r>
              <a:rPr lang="en-US" sz="11263" dirty="0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Consumer goods</a:t>
            </a:r>
          </a:p>
          <a:p>
            <a:pPr algn="l">
              <a:lnSpc>
                <a:spcPts val="9233"/>
              </a:lnSpc>
            </a:pPr>
            <a:r>
              <a:rPr lang="en-US" sz="8964" dirty="0">
                <a:solidFill>
                  <a:srgbClr val="FCBF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Ad-hoc Insights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4902" y="855801"/>
            <a:ext cx="15758197" cy="7377924"/>
            <a:chOff x="0" y="0"/>
            <a:chExt cx="19872376" cy="9304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72376" cy="9304166"/>
            </a:xfrm>
            <a:custGeom>
              <a:avLst/>
              <a:gdLst/>
              <a:ahLst/>
              <a:cxnLst/>
              <a:rect l="l" t="t" r="r" b="b"/>
              <a:pathLst>
                <a:path w="19872376" h="9304166">
                  <a:moveTo>
                    <a:pt x="0" y="0"/>
                  </a:moveTo>
                  <a:lnTo>
                    <a:pt x="0" y="9304166"/>
                  </a:lnTo>
                  <a:lnTo>
                    <a:pt x="19872376" y="9304166"/>
                  </a:lnTo>
                  <a:lnTo>
                    <a:pt x="19872376" y="0"/>
                  </a:lnTo>
                  <a:lnTo>
                    <a:pt x="0" y="0"/>
                  </a:lnTo>
                  <a:close/>
                  <a:moveTo>
                    <a:pt x="19811417" y="9243206"/>
                  </a:moveTo>
                  <a:lnTo>
                    <a:pt x="59690" y="9243206"/>
                  </a:lnTo>
                  <a:lnTo>
                    <a:pt x="59690" y="59690"/>
                  </a:lnTo>
                  <a:lnTo>
                    <a:pt x="19811417" y="59690"/>
                  </a:lnTo>
                  <a:lnTo>
                    <a:pt x="19811417" y="9243206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067009" y="9078912"/>
            <a:ext cx="6153981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AFAFA"/>
                </a:solidFill>
                <a:latin typeface="Montserrat"/>
                <a:ea typeface="Montserrat"/>
                <a:cs typeface="Montserrat"/>
                <a:sym typeface="Montserrat"/>
              </a:rPr>
              <a:t>gouharali55520@gmail.com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493" y="3233409"/>
            <a:ext cx="11607015" cy="131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 spc="438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THANKS</a:t>
            </a:r>
          </a:p>
        </p:txBody>
      </p:sp>
      <p:sp>
        <p:nvSpPr>
          <p:cNvPr id="6" name="Freeform 6"/>
          <p:cNvSpPr/>
          <p:nvPr/>
        </p:nvSpPr>
        <p:spPr>
          <a:xfrm>
            <a:off x="8500632" y="1828800"/>
            <a:ext cx="1286735" cy="321684"/>
          </a:xfrm>
          <a:custGeom>
            <a:avLst/>
            <a:gdLst/>
            <a:ahLst/>
            <a:cxnLst/>
            <a:rect l="l" t="t" r="r" b="b"/>
            <a:pathLst>
              <a:path w="1286735" h="321684">
                <a:moveTo>
                  <a:pt x="0" y="0"/>
                </a:moveTo>
                <a:lnTo>
                  <a:pt x="1286736" y="0"/>
                </a:lnTo>
                <a:lnTo>
                  <a:pt x="1286736" y="321684"/>
                </a:lnTo>
                <a:lnTo>
                  <a:pt x="0" y="32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00632" y="6706938"/>
            <a:ext cx="1286735" cy="321684"/>
          </a:xfrm>
          <a:custGeom>
            <a:avLst/>
            <a:gdLst/>
            <a:ahLst/>
            <a:cxnLst/>
            <a:rect l="l" t="t" r="r" b="b"/>
            <a:pathLst>
              <a:path w="1286735" h="321684">
                <a:moveTo>
                  <a:pt x="0" y="0"/>
                </a:moveTo>
                <a:lnTo>
                  <a:pt x="1286736" y="0"/>
                </a:lnTo>
                <a:lnTo>
                  <a:pt x="1286736" y="321684"/>
                </a:lnTo>
                <a:lnTo>
                  <a:pt x="0" y="32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40493" y="4519284"/>
            <a:ext cx="11607015" cy="131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2"/>
              </a:lnSpc>
            </a:pPr>
            <a:r>
              <a:rPr lang="en-US" sz="9323">
                <a:solidFill>
                  <a:srgbClr val="F9C041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FOR WATCHING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1950"/>
            <a:ext cx="1286735" cy="321684"/>
          </a:xfrm>
          <a:custGeom>
            <a:avLst/>
            <a:gdLst/>
            <a:ahLst/>
            <a:cxnLst/>
            <a:rect l="l" t="t" r="r" b="b"/>
            <a:pathLst>
              <a:path w="1286735" h="321684">
                <a:moveTo>
                  <a:pt x="0" y="0"/>
                </a:moveTo>
                <a:lnTo>
                  <a:pt x="1286735" y="0"/>
                </a:lnTo>
                <a:lnTo>
                  <a:pt x="1286735" y="321684"/>
                </a:lnTo>
                <a:lnTo>
                  <a:pt x="0" y="32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42121">
            <a:off x="8470669" y="-1928592"/>
            <a:ext cx="4190985" cy="3965720"/>
          </a:xfrm>
          <a:custGeom>
            <a:avLst/>
            <a:gdLst/>
            <a:ahLst/>
            <a:cxnLst/>
            <a:rect l="l" t="t" r="r" b="b"/>
            <a:pathLst>
              <a:path w="4190985" h="3965720">
                <a:moveTo>
                  <a:pt x="0" y="0"/>
                </a:moveTo>
                <a:lnTo>
                  <a:pt x="4190985" y="0"/>
                </a:lnTo>
                <a:lnTo>
                  <a:pt x="4190985" y="3965720"/>
                </a:lnTo>
                <a:lnTo>
                  <a:pt x="0" y="3965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985976" y="1028700"/>
            <a:ext cx="17526000" cy="175260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85976" y="2018049"/>
            <a:ext cx="8302024" cy="830202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7719" r="-3771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343464" y="6092745"/>
            <a:ext cx="1754158" cy="1754158"/>
            <a:chOff x="0" y="0"/>
            <a:chExt cx="2338877" cy="233887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38877" cy="233887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5976" y="25976"/>
              <a:ext cx="2286925" cy="228692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9121" r="-9121"/>
                </a:stretch>
              </a:blip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5283473" y="6092745"/>
            <a:ext cx="1754158" cy="1754158"/>
            <a:chOff x="0" y="0"/>
            <a:chExt cx="2338877" cy="23388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338877" cy="233887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5976" y="25976"/>
              <a:ext cx="2286925" cy="228692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7422031" y="6092745"/>
            <a:ext cx="1754158" cy="1754158"/>
            <a:chOff x="0" y="0"/>
            <a:chExt cx="2338877" cy="233887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338877" cy="233887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FAC0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976" y="25976"/>
              <a:ext cx="2286925" cy="228692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8238" r="-18238"/>
                </a:stretch>
              </a:blipFill>
            </p:spPr>
          </p:sp>
        </p:grpSp>
      </p:grpSp>
      <p:sp>
        <p:nvSpPr>
          <p:cNvPr id="26" name="TextBox 26"/>
          <p:cNvSpPr txBox="1"/>
          <p:nvPr/>
        </p:nvSpPr>
        <p:spPr>
          <a:xfrm>
            <a:off x="1028700" y="532317"/>
            <a:ext cx="6411721" cy="164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69"/>
              </a:lnSpc>
            </a:pPr>
            <a:r>
              <a:rPr lang="en-US" sz="9621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About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616916"/>
            <a:ext cx="9537462" cy="182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54"/>
              </a:lnSpc>
            </a:pPr>
            <a:r>
              <a:rPr lang="en-US" sz="10682">
                <a:solidFill>
                  <a:srgbClr val="F1C02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Company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583650"/>
            <a:ext cx="9681174" cy="18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7"/>
              </a:lnSpc>
            </a:pPr>
            <a:r>
              <a:rPr lang="en-US" sz="3541">
                <a:solidFill>
                  <a:srgbClr val="E8E8E8"/>
                </a:solidFill>
                <a:latin typeface="Open Sans"/>
                <a:ea typeface="Open Sans"/>
                <a:cs typeface="Open Sans"/>
                <a:sym typeface="Open Sans"/>
              </a:rPr>
              <a:t>Atliq Hardwares  is one of the leading computer hardware producers in India and well expanded in other countries too.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15429" y="7926586"/>
            <a:ext cx="2010227" cy="40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421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Accessories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42143" y="5608255"/>
            <a:ext cx="636817" cy="40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421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86531" y="7894777"/>
            <a:ext cx="3225157" cy="39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337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Storage &amp; networking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343464" y="6014282"/>
            <a:ext cx="1774923" cy="1774923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283473" y="6092745"/>
            <a:ext cx="1774923" cy="1774923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422031" y="6022764"/>
            <a:ext cx="1774923" cy="17749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678" y="-106772"/>
            <a:ext cx="5748772" cy="10287000"/>
            <a:chOff x="0" y="0"/>
            <a:chExt cx="1069556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556" cy="1913890"/>
            </a:xfrm>
            <a:custGeom>
              <a:avLst/>
              <a:gdLst/>
              <a:ahLst/>
              <a:cxnLst/>
              <a:rect l="l" t="t" r="r" b="b"/>
              <a:pathLst>
                <a:path w="1069556" h="1913890">
                  <a:moveTo>
                    <a:pt x="0" y="0"/>
                  </a:moveTo>
                  <a:lnTo>
                    <a:pt x="1069556" y="0"/>
                  </a:lnTo>
                  <a:lnTo>
                    <a:pt x="1069556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11709" y="1792790"/>
            <a:ext cx="5889702" cy="6196991"/>
            <a:chOff x="0" y="0"/>
            <a:chExt cx="5842000" cy="6146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2"/>
              <a:stretch>
                <a:fillRect t="-33369" b="-3336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3"/>
              <a:stretch>
                <a:fillRect t="-286" b="-28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60760" y="1471106"/>
            <a:ext cx="1286735" cy="321684"/>
          </a:xfrm>
          <a:custGeom>
            <a:avLst/>
            <a:gdLst/>
            <a:ahLst/>
            <a:cxnLst/>
            <a:rect l="l" t="t" r="r" b="b"/>
            <a:pathLst>
              <a:path w="1286735" h="321684">
                <a:moveTo>
                  <a:pt x="0" y="0"/>
                </a:moveTo>
                <a:lnTo>
                  <a:pt x="1286735" y="0"/>
                </a:lnTo>
                <a:lnTo>
                  <a:pt x="1286735" y="321684"/>
                </a:lnTo>
                <a:lnTo>
                  <a:pt x="0" y="321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664815" y="7618296"/>
            <a:ext cx="4179570" cy="4179570"/>
            <a:chOff x="0" y="0"/>
            <a:chExt cx="2787650" cy="2787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560760" y="2567998"/>
            <a:ext cx="6698540" cy="144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83"/>
              </a:lnSpc>
            </a:pPr>
            <a:r>
              <a:rPr lang="en-US" sz="10883">
                <a:solidFill>
                  <a:srgbClr val="FCBF0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3212" y="4206691"/>
            <a:ext cx="7226088" cy="385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807" lvl="1" indent="-445903" algn="l">
              <a:lnSpc>
                <a:spcPts val="6609"/>
              </a:lnSpc>
              <a:buFont typeface="Arial"/>
              <a:buChar char="•"/>
            </a:pPr>
            <a:r>
              <a:rPr lang="en-US" sz="413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project</a:t>
            </a:r>
          </a:p>
          <a:p>
            <a:pPr marL="891807" lvl="1" indent="-445903" algn="l">
              <a:lnSpc>
                <a:spcPts val="6609"/>
              </a:lnSpc>
              <a:buFont typeface="Arial"/>
              <a:buChar char="•"/>
            </a:pPr>
            <a:r>
              <a:rPr lang="en-US" sz="413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Data sets </a:t>
            </a:r>
          </a:p>
          <a:p>
            <a:pPr marL="891807" lvl="1" indent="-445903" algn="l">
              <a:lnSpc>
                <a:spcPts val="6609"/>
              </a:lnSpc>
              <a:buFont typeface="Arial"/>
              <a:buChar char="•"/>
            </a:pPr>
            <a:r>
              <a:rPr lang="en-US" sz="413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Ad-hoc-request</a:t>
            </a:r>
          </a:p>
          <a:p>
            <a:pPr marL="891807" lvl="1" indent="-445903" algn="l">
              <a:lnSpc>
                <a:spcPts val="6609"/>
              </a:lnSpc>
              <a:buFont typeface="Arial"/>
              <a:buChar char="•"/>
            </a:pPr>
            <a:r>
              <a:rPr lang="en-US" sz="413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</a:p>
          <a:p>
            <a:pPr algn="l">
              <a:lnSpc>
                <a:spcPts val="4086"/>
              </a:lnSpc>
            </a:pPr>
            <a:endParaRPr lang="en-US" sz="413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59131" y="3814080"/>
            <a:ext cx="1728869" cy="2767274"/>
            <a:chOff x="0" y="0"/>
            <a:chExt cx="630696" cy="1009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0696" cy="1009509"/>
            </a:xfrm>
            <a:custGeom>
              <a:avLst/>
              <a:gdLst/>
              <a:ahLst/>
              <a:cxnLst/>
              <a:rect l="l" t="t" r="r" b="b"/>
              <a:pathLst>
                <a:path w="630696" h="1009509">
                  <a:moveTo>
                    <a:pt x="0" y="0"/>
                  </a:moveTo>
                  <a:lnTo>
                    <a:pt x="630696" y="0"/>
                  </a:lnTo>
                  <a:lnTo>
                    <a:pt x="630696" y="1009509"/>
                  </a:lnTo>
                  <a:lnTo>
                    <a:pt x="0" y="1009509"/>
                  </a:lnTo>
                  <a:close/>
                </a:path>
              </a:pathLst>
            </a:custGeom>
            <a:solidFill>
              <a:srgbClr val="FCBF01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311638" y="1260158"/>
            <a:ext cx="5604762" cy="7766685"/>
            <a:chOff x="0" y="0"/>
            <a:chExt cx="4734560" cy="6560820"/>
          </a:xfrm>
        </p:grpSpPr>
        <p:sp>
          <p:nvSpPr>
            <p:cNvPr id="5" name="Freeform 5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DFAC0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2"/>
              <a:stretch>
                <a:fillRect l="-85515" r="-8551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sp>
        <p:nvSpPr>
          <p:cNvPr id="16" name="Freeform 16"/>
          <p:cNvSpPr/>
          <p:nvPr/>
        </p:nvSpPr>
        <p:spPr>
          <a:xfrm rot="-10800000" flipH="1">
            <a:off x="-1062719" y="-1422191"/>
            <a:ext cx="4806532" cy="4806532"/>
          </a:xfrm>
          <a:custGeom>
            <a:avLst/>
            <a:gdLst/>
            <a:ahLst/>
            <a:cxnLst/>
            <a:rect l="l" t="t" r="r" b="b"/>
            <a:pathLst>
              <a:path w="4806532" h="4806532">
                <a:moveTo>
                  <a:pt x="4806533" y="0"/>
                </a:moveTo>
                <a:lnTo>
                  <a:pt x="0" y="0"/>
                </a:lnTo>
                <a:lnTo>
                  <a:pt x="0" y="4806532"/>
                </a:lnTo>
                <a:lnTo>
                  <a:pt x="4806533" y="4806532"/>
                </a:lnTo>
                <a:lnTo>
                  <a:pt x="4806533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3000" y="2325004"/>
            <a:ext cx="9697945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  <a:spcBef>
                <a:spcPct val="0"/>
              </a:spcBef>
            </a:pPr>
            <a:r>
              <a:rPr lang="en-US" sz="6249">
                <a:solidFill>
                  <a:srgbClr val="F1C024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Overview of the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471180"/>
            <a:ext cx="969794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management of Atliq Hardware noticed that they do not get enough insights to make quick and smart data-informed decisions.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Tony Sharma</a:t>
            </a: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 </a:t>
            </a:r>
            <a:r>
              <a:rPr lang="en-US" sz="249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analytics director </a:t>
            </a: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wanted to hire someone who is good at both tech and soft skills. 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 decided to conduct a SQL challenge which will help him understand both the skills.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33859" y="1028700"/>
            <a:ext cx="2888351" cy="4114800"/>
            <a:chOff x="0" y="0"/>
            <a:chExt cx="1935054" cy="2756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054" cy="2756714"/>
            </a:xfrm>
            <a:custGeom>
              <a:avLst/>
              <a:gdLst/>
              <a:ahLst/>
              <a:cxnLst/>
              <a:rect l="l" t="t" r="r" b="b"/>
              <a:pathLst>
                <a:path w="1935054" h="2756714">
                  <a:moveTo>
                    <a:pt x="0" y="0"/>
                  </a:moveTo>
                  <a:lnTo>
                    <a:pt x="1935054" y="0"/>
                  </a:lnTo>
                  <a:lnTo>
                    <a:pt x="1935054" y="2756714"/>
                  </a:lnTo>
                  <a:lnTo>
                    <a:pt x="0" y="2756714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37247" y="1184927"/>
            <a:ext cx="2430975" cy="3753900"/>
            <a:chOff x="0" y="0"/>
            <a:chExt cx="3241300" cy="5005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8887" r="18887"/>
            <a:stretch>
              <a:fillRect/>
            </a:stretch>
          </p:blipFill>
          <p:spPr>
            <a:xfrm>
              <a:off x="0" y="0"/>
              <a:ext cx="3241300" cy="50052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rot="5400000">
            <a:off x="3436131" y="5226044"/>
            <a:ext cx="751218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955633" y="1010798"/>
            <a:ext cx="473177" cy="47317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955633" y="8785123"/>
            <a:ext cx="473177" cy="47317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7704742">
            <a:off x="-757332" y="5742324"/>
            <a:ext cx="4305786" cy="5939243"/>
            <a:chOff x="0" y="0"/>
            <a:chExt cx="2354580" cy="32478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3310" cy="3247821"/>
            </a:xfrm>
            <a:custGeom>
              <a:avLst/>
              <a:gdLst/>
              <a:ahLst/>
              <a:cxnLst/>
              <a:rect l="l" t="t" r="r" b="b"/>
              <a:pathLst>
                <a:path w="2353310" h="3247821">
                  <a:moveTo>
                    <a:pt x="784860" y="3180511"/>
                  </a:moveTo>
                  <a:cubicBezTo>
                    <a:pt x="905510" y="3221151"/>
                    <a:pt x="1042670" y="3247821"/>
                    <a:pt x="1177290" y="3247821"/>
                  </a:cubicBezTo>
                  <a:cubicBezTo>
                    <a:pt x="1311910" y="3247821"/>
                    <a:pt x="1441450" y="3224961"/>
                    <a:pt x="1560830" y="3184321"/>
                  </a:cubicBezTo>
                  <a:cubicBezTo>
                    <a:pt x="1563370" y="3183051"/>
                    <a:pt x="1565910" y="3183051"/>
                    <a:pt x="1568450" y="3181781"/>
                  </a:cubicBezTo>
                  <a:cubicBezTo>
                    <a:pt x="2016760" y="3019221"/>
                    <a:pt x="2346960" y="2589961"/>
                    <a:pt x="2353310" y="208714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085584"/>
                  </a:lnTo>
                  <a:cubicBezTo>
                    <a:pt x="6350" y="2592501"/>
                    <a:pt x="331470" y="3021761"/>
                    <a:pt x="784860" y="3180511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28700" y="8181690"/>
            <a:ext cx="266091" cy="1060509"/>
          </a:xfrm>
          <a:custGeom>
            <a:avLst/>
            <a:gdLst/>
            <a:ahLst/>
            <a:cxnLst/>
            <a:rect l="l" t="t" r="r" b="b"/>
            <a:pathLst>
              <a:path w="266091" h="1060509">
                <a:moveTo>
                  <a:pt x="0" y="0"/>
                </a:moveTo>
                <a:lnTo>
                  <a:pt x="266091" y="0"/>
                </a:lnTo>
                <a:lnTo>
                  <a:pt x="266091" y="1060510"/>
                </a:lnTo>
                <a:lnTo>
                  <a:pt x="0" y="106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234771" y="1871217"/>
            <a:ext cx="5786892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CE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Analytics Director at 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CE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Atliq Hardware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4771" y="1190237"/>
            <a:ext cx="602452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9C04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tony Sharma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741012" y="688581"/>
            <a:ext cx="9093976" cy="9093976"/>
            <a:chOff x="0" y="0"/>
            <a:chExt cx="2787650" cy="27876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908559" y="5467430"/>
            <a:ext cx="2888351" cy="4114800"/>
            <a:chOff x="0" y="0"/>
            <a:chExt cx="1935054" cy="27567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5054" cy="2756714"/>
            </a:xfrm>
            <a:custGeom>
              <a:avLst/>
              <a:gdLst/>
              <a:ahLst/>
              <a:cxnLst/>
              <a:rect l="l" t="t" r="r" b="b"/>
              <a:pathLst>
                <a:path w="1935054" h="2756714">
                  <a:moveTo>
                    <a:pt x="0" y="0"/>
                  </a:moveTo>
                  <a:lnTo>
                    <a:pt x="1935054" y="0"/>
                  </a:lnTo>
                  <a:lnTo>
                    <a:pt x="1935054" y="2756714"/>
                  </a:lnTo>
                  <a:lnTo>
                    <a:pt x="0" y="2756714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111946" y="5623657"/>
            <a:ext cx="2430975" cy="3753900"/>
            <a:chOff x="0" y="0"/>
            <a:chExt cx="3241300" cy="50052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l="17620" r="17620"/>
            <a:stretch>
              <a:fillRect/>
            </a:stretch>
          </p:blipFill>
          <p:spPr>
            <a:xfrm>
              <a:off x="0" y="0"/>
              <a:ext cx="3241300" cy="5005200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028700" y="1974955"/>
            <a:ext cx="5066560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9999">
                <a:solidFill>
                  <a:srgbClr val="F9C041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Best</a:t>
            </a:r>
          </a:p>
          <a:p>
            <a:pPr algn="l">
              <a:lnSpc>
                <a:spcPts val="10499"/>
              </a:lnSpc>
            </a:pPr>
            <a:r>
              <a:rPr lang="en-US" sz="9999">
                <a:solidFill>
                  <a:srgbClr val="F9C041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086998"/>
            <a:ext cx="4310208" cy="78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5730">
                <a:solidFill>
                  <a:srgbClr val="FAFAF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Our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34771" y="6559537"/>
            <a:ext cx="578689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EFECE7"/>
                </a:solidFill>
                <a:latin typeface="Open Sans"/>
                <a:ea typeface="Open Sans"/>
                <a:cs typeface="Open Sans"/>
                <a:sym typeface="Open Sans"/>
              </a:rPr>
              <a:t>Junior Data Analyst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34771" y="5878557"/>
            <a:ext cx="6024529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9C04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Gouhar Ali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07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374440" y="557482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1779412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5"/>
                </a:lnTo>
                <a:lnTo>
                  <a:pt x="0" y="89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845438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5"/>
                </a:lnTo>
                <a:lnTo>
                  <a:pt x="0" y="89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911464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6"/>
                </a:lnTo>
                <a:lnTo>
                  <a:pt x="0" y="89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4977491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5"/>
                </a:lnTo>
                <a:lnTo>
                  <a:pt x="0" y="89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043517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5"/>
                </a:lnTo>
                <a:lnTo>
                  <a:pt x="0" y="89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165300"/>
            <a:ext cx="866237" cy="899825"/>
          </a:xfrm>
          <a:custGeom>
            <a:avLst/>
            <a:gdLst/>
            <a:ahLst/>
            <a:cxnLst/>
            <a:rect l="l" t="t" r="r" b="b"/>
            <a:pathLst>
              <a:path w="866237" h="899825">
                <a:moveTo>
                  <a:pt x="0" y="0"/>
                </a:moveTo>
                <a:lnTo>
                  <a:pt x="866237" y="0"/>
                </a:lnTo>
                <a:lnTo>
                  <a:pt x="866237" y="899825"/>
                </a:lnTo>
                <a:lnTo>
                  <a:pt x="0" y="89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65321" y="2277430"/>
            <a:ext cx="3122648" cy="4107868"/>
          </a:xfrm>
          <a:custGeom>
            <a:avLst/>
            <a:gdLst/>
            <a:ahLst/>
            <a:cxnLst/>
            <a:rect l="l" t="t" r="r" b="b"/>
            <a:pathLst>
              <a:path w="3122648" h="4107868">
                <a:moveTo>
                  <a:pt x="0" y="0"/>
                </a:moveTo>
                <a:lnTo>
                  <a:pt x="3122648" y="0"/>
                </a:lnTo>
                <a:lnTo>
                  <a:pt x="3122648" y="4107868"/>
                </a:lnTo>
                <a:lnTo>
                  <a:pt x="0" y="410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92806" y="4371163"/>
            <a:ext cx="3118614" cy="4161000"/>
          </a:xfrm>
          <a:custGeom>
            <a:avLst/>
            <a:gdLst/>
            <a:ahLst/>
            <a:cxnLst/>
            <a:rect l="l" t="t" r="r" b="b"/>
            <a:pathLst>
              <a:path w="3118614" h="4161000">
                <a:moveTo>
                  <a:pt x="0" y="0"/>
                </a:moveTo>
                <a:lnTo>
                  <a:pt x="3118614" y="0"/>
                </a:lnTo>
                <a:lnTo>
                  <a:pt x="3118614" y="4160999"/>
                </a:lnTo>
                <a:lnTo>
                  <a:pt x="0" y="416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16257" y="5806358"/>
            <a:ext cx="3071748" cy="4107868"/>
          </a:xfrm>
          <a:custGeom>
            <a:avLst/>
            <a:gdLst/>
            <a:ahLst/>
            <a:cxnLst/>
            <a:rect l="l" t="t" r="r" b="b"/>
            <a:pathLst>
              <a:path w="3071748" h="4107868">
                <a:moveTo>
                  <a:pt x="0" y="0"/>
                </a:moveTo>
                <a:lnTo>
                  <a:pt x="3071748" y="0"/>
                </a:lnTo>
                <a:lnTo>
                  <a:pt x="3071748" y="4107868"/>
                </a:lnTo>
                <a:lnTo>
                  <a:pt x="0" y="41078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09" b="-200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96713" y="638175"/>
            <a:ext cx="9494574" cy="90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230">
                <a:solidFill>
                  <a:srgbClr val="F9C04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3995" y="1994375"/>
            <a:ext cx="22175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dim_customer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93995" y="3060401"/>
            <a:ext cx="198789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3995" y="4082751"/>
            <a:ext cx="25232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fact_gross_price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3995" y="5192453"/>
            <a:ext cx="38586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fact_manufacturing_cost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93995" y="6286358"/>
            <a:ext cx="42037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fact_pre_invoice_diduction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3995" y="7394433"/>
            <a:ext cx="29936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9C0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447105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798174" y="447105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8828763" y="3441983"/>
            <a:ext cx="0" cy="574139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517900" y="2926494"/>
            <a:ext cx="592375" cy="515489"/>
            <a:chOff x="0" y="0"/>
            <a:chExt cx="7297111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97111" cy="6350000"/>
            </a:xfrm>
            <a:custGeom>
              <a:avLst/>
              <a:gdLst/>
              <a:ahLst/>
              <a:cxnLst/>
              <a:rect l="l" t="t" r="r" b="b"/>
              <a:pathLst>
                <a:path w="7297111" h="6350000">
                  <a:moveTo>
                    <a:pt x="3648556" y="0"/>
                  </a:moveTo>
                  <a:cubicBezTo>
                    <a:pt x="1633514" y="0"/>
                    <a:pt x="0" y="1421496"/>
                    <a:pt x="0" y="3175000"/>
                  </a:cubicBezTo>
                  <a:cubicBezTo>
                    <a:pt x="0" y="4928504"/>
                    <a:pt x="1633514" y="6350000"/>
                    <a:pt x="3648556" y="6350000"/>
                  </a:cubicBezTo>
                  <a:cubicBezTo>
                    <a:pt x="5663598" y="6350000"/>
                    <a:pt x="7297111" y="4928504"/>
                    <a:pt x="7297111" y="3175000"/>
                  </a:cubicBezTo>
                  <a:cubicBezTo>
                    <a:pt x="7297111" y="1421496"/>
                    <a:pt x="5663598" y="0"/>
                    <a:pt x="3648556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32575" y="9539971"/>
            <a:ext cx="592375" cy="515489"/>
            <a:chOff x="0" y="0"/>
            <a:chExt cx="7297111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97111" cy="6350000"/>
            </a:xfrm>
            <a:custGeom>
              <a:avLst/>
              <a:gdLst/>
              <a:ahLst/>
              <a:cxnLst/>
              <a:rect l="l" t="t" r="r" b="b"/>
              <a:pathLst>
                <a:path w="7297111" h="6350000">
                  <a:moveTo>
                    <a:pt x="3648556" y="0"/>
                  </a:moveTo>
                  <a:cubicBezTo>
                    <a:pt x="1633514" y="0"/>
                    <a:pt x="0" y="1421496"/>
                    <a:pt x="0" y="3175000"/>
                  </a:cubicBezTo>
                  <a:cubicBezTo>
                    <a:pt x="0" y="4928504"/>
                    <a:pt x="1633514" y="6350000"/>
                    <a:pt x="3648556" y="6350000"/>
                  </a:cubicBezTo>
                  <a:cubicBezTo>
                    <a:pt x="5663598" y="6350000"/>
                    <a:pt x="7297111" y="4928504"/>
                    <a:pt x="7297111" y="3175000"/>
                  </a:cubicBezTo>
                  <a:cubicBezTo>
                    <a:pt x="7297111" y="1421496"/>
                    <a:pt x="5663598" y="0"/>
                    <a:pt x="3648556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373831" y="5565595"/>
            <a:ext cx="1602088" cy="3821976"/>
          </a:xfrm>
          <a:custGeom>
            <a:avLst/>
            <a:gdLst/>
            <a:ahLst/>
            <a:cxnLst/>
            <a:rect l="l" t="t" r="r" b="b"/>
            <a:pathLst>
              <a:path w="1602088" h="3821976">
                <a:moveTo>
                  <a:pt x="0" y="0"/>
                </a:moveTo>
                <a:lnTo>
                  <a:pt x="1602088" y="0"/>
                </a:lnTo>
                <a:lnTo>
                  <a:pt x="1602088" y="3821976"/>
                </a:lnTo>
                <a:lnTo>
                  <a:pt x="0" y="3821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41831" y="3227915"/>
            <a:ext cx="8651282" cy="5634165"/>
          </a:xfrm>
          <a:custGeom>
            <a:avLst/>
            <a:gdLst/>
            <a:ahLst/>
            <a:cxnLst/>
            <a:rect l="l" t="t" r="r" b="b"/>
            <a:pathLst>
              <a:path w="8651282" h="5634165">
                <a:moveTo>
                  <a:pt x="0" y="0"/>
                </a:moveTo>
                <a:lnTo>
                  <a:pt x="8651282" y="0"/>
                </a:lnTo>
                <a:lnTo>
                  <a:pt x="8651282" y="5634165"/>
                </a:lnTo>
                <a:lnTo>
                  <a:pt x="0" y="5634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43" b="-104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76532" y="3487240"/>
            <a:ext cx="6041417" cy="118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DISTINCT</a:t>
            </a:r>
            <a:r>
              <a:rPr lang="en-US" sz="17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market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718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  <a:r>
              <a:rPr lang="en-US" sz="17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dim_customer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EDBA2B"/>
                </a:solidFill>
                <a:latin typeface="Canva Sans"/>
                <a:ea typeface="Canva Sans"/>
                <a:cs typeface="Canva Sans"/>
                <a:sym typeface="Canva Sans"/>
              </a:rPr>
              <a:t>W</a:t>
            </a:r>
            <a:r>
              <a:rPr lang="en-US" sz="1718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</a:t>
            </a:r>
            <a:r>
              <a:rPr lang="en-US" sz="17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 = "Atliq Exclusive" and region = "APAC“</a:t>
            </a:r>
          </a:p>
          <a:p>
            <a:pPr algn="l">
              <a:lnSpc>
                <a:spcPts val="2405"/>
              </a:lnSpc>
            </a:pPr>
            <a:r>
              <a:rPr lang="en-US" sz="1718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BY</a:t>
            </a:r>
            <a:r>
              <a:rPr lang="en-US" sz="171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market;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2153" y="491970"/>
            <a:ext cx="6279356" cy="107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Ad_hoc_request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8865" y="1904370"/>
            <a:ext cx="1641217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1. Provide the list of markets in which customer " Atliq Exclusive" operates its business in the "APAC" region?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1807" y="2713565"/>
            <a:ext cx="100756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902846" y="3481770"/>
            <a:ext cx="309979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 Exclusive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in ‘APAC’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4784" y="4834320"/>
            <a:ext cx="13611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532" y="263594"/>
            <a:ext cx="866237" cy="866237"/>
            <a:chOff x="0" y="0"/>
            <a:chExt cx="927100" cy="927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6798174" y="342178"/>
            <a:ext cx="866237" cy="866237"/>
            <a:chOff x="0" y="0"/>
            <a:chExt cx="927100" cy="92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7100" cy="927100"/>
            </a:xfrm>
            <a:custGeom>
              <a:avLst/>
              <a:gdLst/>
              <a:ahLst/>
              <a:cxnLst/>
              <a:rect l="l" t="t" r="r" b="b"/>
              <a:pathLst>
                <a:path w="927100" h="927100">
                  <a:moveTo>
                    <a:pt x="763270" y="0"/>
                  </a:moveTo>
                  <a:lnTo>
                    <a:pt x="0" y="0"/>
                  </a:lnTo>
                  <a:lnTo>
                    <a:pt x="0" y="927100"/>
                  </a:lnTo>
                  <a:lnTo>
                    <a:pt x="76200" y="927100"/>
                  </a:lnTo>
                  <a:lnTo>
                    <a:pt x="76200" y="76200"/>
                  </a:lnTo>
                  <a:lnTo>
                    <a:pt x="927100" y="76200"/>
                  </a:lnTo>
                  <a:lnTo>
                    <a:pt x="927100" y="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6" name="AutoShape 6"/>
          <p:cNvSpPr/>
          <p:nvPr/>
        </p:nvSpPr>
        <p:spPr>
          <a:xfrm flipH="1">
            <a:off x="9910930" y="2388773"/>
            <a:ext cx="0" cy="715163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615904" y="1746667"/>
            <a:ext cx="553121" cy="627824"/>
            <a:chOff x="0" y="0"/>
            <a:chExt cx="5594429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629607" y="9333277"/>
            <a:ext cx="553121" cy="627824"/>
            <a:chOff x="0" y="0"/>
            <a:chExt cx="5594429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94429" cy="6350000"/>
            </a:xfrm>
            <a:custGeom>
              <a:avLst/>
              <a:gdLst/>
              <a:ahLst/>
              <a:cxnLst/>
              <a:rect l="l" t="t" r="r" b="b"/>
              <a:pathLst>
                <a:path w="5594429" h="6350000">
                  <a:moveTo>
                    <a:pt x="2797215" y="0"/>
                  </a:moveTo>
                  <a:cubicBezTo>
                    <a:pt x="1252356" y="0"/>
                    <a:pt x="0" y="1421496"/>
                    <a:pt x="0" y="3175000"/>
                  </a:cubicBezTo>
                  <a:cubicBezTo>
                    <a:pt x="0" y="4928504"/>
                    <a:pt x="1252356" y="6350000"/>
                    <a:pt x="2797215" y="6350000"/>
                  </a:cubicBezTo>
                  <a:cubicBezTo>
                    <a:pt x="4342074" y="6350000"/>
                    <a:pt x="5594429" y="4928504"/>
                    <a:pt x="5594429" y="3175000"/>
                  </a:cubicBezTo>
                  <a:cubicBezTo>
                    <a:pt x="5594429" y="1421496"/>
                    <a:pt x="4342074" y="0"/>
                    <a:pt x="2797215" y="0"/>
                  </a:cubicBezTo>
                  <a:close/>
                </a:path>
              </a:pathLst>
            </a:custGeom>
            <a:solidFill>
              <a:srgbClr val="F1C024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381552" y="4127608"/>
            <a:ext cx="7320868" cy="5234244"/>
          </a:xfrm>
          <a:custGeom>
            <a:avLst/>
            <a:gdLst/>
            <a:ahLst/>
            <a:cxnLst/>
            <a:rect l="l" t="t" r="r" b="b"/>
            <a:pathLst>
              <a:path w="7320868" h="5234244">
                <a:moveTo>
                  <a:pt x="0" y="0"/>
                </a:moveTo>
                <a:lnTo>
                  <a:pt x="7320868" y="0"/>
                </a:lnTo>
                <a:lnTo>
                  <a:pt x="7320868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64030" y="2741059"/>
            <a:ext cx="7338390" cy="1113021"/>
          </a:xfrm>
          <a:custGeom>
            <a:avLst/>
            <a:gdLst/>
            <a:ahLst/>
            <a:cxnLst/>
            <a:rect l="l" t="t" r="r" b="b"/>
            <a:pathLst>
              <a:path w="7338390" h="1113021">
                <a:moveTo>
                  <a:pt x="0" y="0"/>
                </a:moveTo>
                <a:lnTo>
                  <a:pt x="7338390" y="0"/>
                </a:lnTo>
                <a:lnTo>
                  <a:pt x="7338390" y="1113020"/>
                </a:lnTo>
                <a:lnTo>
                  <a:pt x="0" y="111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22581" y="2926299"/>
            <a:ext cx="7483922" cy="404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 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A.*,  B.*, 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CONCAT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((unique_product_2021/unique_product_2020 - 1)*100,2), '%')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percentage_cng</a:t>
            </a:r>
          </a:p>
          <a:p>
            <a:pPr algn="l">
              <a:lnSpc>
                <a:spcPts val="2044"/>
              </a:lnSpc>
            </a:pPr>
            <a:endParaRPr lang="en-US" sz="146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 COUNT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product_code) as unique_product_2020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fiscal_year = 2020)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,</a:t>
            </a:r>
          </a:p>
          <a:p>
            <a:pPr algn="l">
              <a:lnSpc>
                <a:spcPts val="2044"/>
              </a:lnSpc>
            </a:pPr>
            <a:endParaRPr lang="en-US" sz="146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 COUNT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DISTINCT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product_code) as unique_product_2021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fact_sales_monthly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WHERE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fiscal_year = 2021) </a:t>
            </a:r>
            <a:r>
              <a:rPr lang="en-US" sz="146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</a:t>
            </a: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</a:t>
            </a:r>
          </a:p>
          <a:p>
            <a:pPr algn="l">
              <a:lnSpc>
                <a:spcPts val="2044"/>
              </a:lnSpc>
            </a:pPr>
            <a:r>
              <a:rPr lang="en-US" sz="14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2044"/>
              </a:lnSpc>
            </a:pPr>
            <a:endParaRPr lang="en-US" sz="146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2623" y="639562"/>
            <a:ext cx="1685990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# 2. What is the percentage of unique product increase in 2021 vs. 2020? The final output contains these fields, unique_products_2020, unique_products_2021, percentage_chg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84471" y="2103023"/>
            <a:ext cx="12800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In Put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28811" y="1966647"/>
            <a:ext cx="1543813" cy="56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9"/>
              </a:lnSpc>
            </a:pPr>
            <a:r>
              <a:rPr lang="en-US" sz="3242">
                <a:solidFill>
                  <a:srgbClr val="EDBA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 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1715</Words>
  <Application>Microsoft Office PowerPoint</Application>
  <PresentationFormat>Custom</PresentationFormat>
  <Paragraphs>192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Open Sans Light</vt:lpstr>
      <vt:lpstr>Open Sauce Heavy</vt:lpstr>
      <vt:lpstr>Open Sans Bold</vt:lpstr>
      <vt:lpstr>Canva Sans Bold</vt:lpstr>
      <vt:lpstr>Open Sans</vt:lpstr>
      <vt:lpstr>Montserrat Medium</vt:lpstr>
      <vt:lpstr>Open Sauce Semi-Bold</vt:lpstr>
      <vt:lpstr>League Spartan</vt:lpstr>
      <vt:lpstr>Arial</vt:lpstr>
      <vt:lpstr>Calibri</vt:lpstr>
      <vt:lpstr>Open Sauce Bold</vt:lpstr>
      <vt:lpstr>Open Sauce</vt:lpstr>
      <vt:lpstr>Montserrat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Atliq Hardware</dc:title>
  <cp:lastModifiedBy>Gouhar Ali</cp:lastModifiedBy>
  <cp:revision>2</cp:revision>
  <dcterms:created xsi:type="dcterms:W3CDTF">2006-08-16T00:00:00Z</dcterms:created>
  <dcterms:modified xsi:type="dcterms:W3CDTF">2024-07-14T15:47:18Z</dcterms:modified>
  <dc:identifier>DAGKcXX0vwk</dc:identifier>
</cp:coreProperties>
</file>